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5" r:id="rId2"/>
    <p:sldId id="284" r:id="rId3"/>
    <p:sldId id="275" r:id="rId4"/>
    <p:sldId id="265" r:id="rId5"/>
    <p:sldId id="267" r:id="rId6"/>
    <p:sldId id="259" r:id="rId7"/>
    <p:sldId id="260" r:id="rId8"/>
    <p:sldId id="282" r:id="rId9"/>
    <p:sldId id="266" r:id="rId10"/>
    <p:sldId id="274" r:id="rId11"/>
    <p:sldId id="272" r:id="rId12"/>
    <p:sldId id="273" r:id="rId13"/>
    <p:sldId id="270" r:id="rId14"/>
    <p:sldId id="277" r:id="rId15"/>
    <p:sldId id="276" r:id="rId16"/>
    <p:sldId id="279" r:id="rId17"/>
    <p:sldId id="28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6762"/>
    <a:srgbClr val="FE5C62"/>
    <a:srgbClr val="FD4462"/>
    <a:srgbClr val="FE5462"/>
    <a:srgbClr val="FE6862"/>
    <a:srgbClr val="FD3F62"/>
    <a:srgbClr val="FD4262"/>
    <a:srgbClr val="F33168"/>
    <a:srgbClr val="E2F1FE"/>
    <a:srgbClr val="BDD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774" autoAdjust="0"/>
  </p:normalViewPr>
  <p:slideViewPr>
    <p:cSldViewPr snapToGrid="0">
      <p:cViewPr varScale="1">
        <p:scale>
          <a:sx n="70" d="100"/>
          <a:sy n="70" d="100"/>
        </p:scale>
        <p:origin x="116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EF4D41-2C07-4810-8017-6B0CAC40A564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E1D08-4BA5-4F6C-9C04-01E96CC5C0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639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Team 16</a:t>
            </a:r>
            <a:r>
              <a:rPr lang="ko-KR" altLang="en-US" dirty="0"/>
              <a:t>조의 발표를 시작하겠습니다</a:t>
            </a:r>
            <a:r>
              <a:rPr lang="en-US" altLang="ko-KR" dirty="0"/>
              <a:t>. </a:t>
            </a:r>
            <a:r>
              <a:rPr lang="ko-KR" altLang="en-US" dirty="0"/>
              <a:t>첫 페이지에서 보이는 거처럼 저희는 </a:t>
            </a:r>
            <a:r>
              <a:rPr lang="ko-KR" altLang="en-US" dirty="0" err="1"/>
              <a:t>인스타그램을</a:t>
            </a:r>
            <a:r>
              <a:rPr lang="ko-KR" altLang="en-US" dirty="0"/>
              <a:t> 바탕으로 서비스를 개발하고자 합니다</a:t>
            </a:r>
            <a:r>
              <a:rPr lang="en-US" altLang="ko-KR" dirty="0"/>
              <a:t>. </a:t>
            </a:r>
            <a:r>
              <a:rPr lang="ko-KR" altLang="en-US" dirty="0"/>
              <a:t>그 이름은 </a:t>
            </a:r>
            <a:r>
              <a:rPr lang="en-US" altLang="ko-KR" dirty="0" err="1"/>
              <a:t>feed_me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4E1D08-4BA5-4F6C-9C04-01E96CC5C05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861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유저는 본인이 </a:t>
            </a:r>
            <a:r>
              <a:rPr lang="ko-KR" altLang="en-US" dirty="0" err="1"/>
              <a:t>알고싶은</a:t>
            </a:r>
            <a:r>
              <a:rPr lang="ko-KR" altLang="en-US" dirty="0"/>
              <a:t> 데이터를 </a:t>
            </a:r>
            <a:r>
              <a:rPr lang="en-US" altLang="ko-KR" dirty="0"/>
              <a:t>dm</a:t>
            </a:r>
            <a:r>
              <a:rPr lang="ko-KR" altLang="en-US" dirty="0"/>
              <a:t>으로 저희 페이지로 보냅니다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4E1D08-4BA5-4F6C-9C04-01E96CC5C05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919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저희는 사용자가 원하는 컨텐츠 몇 개와 더불어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4E1D08-4BA5-4F6C-9C04-01E96CC5C05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712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유사 컨텐츠와 그 위치를 알려주며 사용자가 원하는 그 외의 </a:t>
            </a:r>
            <a:r>
              <a:rPr lang="ko-KR" altLang="en-US" dirty="0" err="1"/>
              <a:t>데이터를보여주게</a:t>
            </a:r>
            <a:r>
              <a:rPr lang="ko-KR" altLang="en-US" dirty="0"/>
              <a:t> 됩니다</a:t>
            </a:r>
            <a:r>
              <a:rPr lang="en-US" altLang="ko-KR" dirty="0"/>
              <a:t>.  </a:t>
            </a:r>
            <a:r>
              <a:rPr lang="ko-KR" altLang="en-US" dirty="0"/>
              <a:t>만약에 인스타에서 을지로에서 </a:t>
            </a:r>
            <a:r>
              <a:rPr lang="ko-KR" altLang="en-US" dirty="0" err="1"/>
              <a:t>힙한</a:t>
            </a:r>
            <a:r>
              <a:rPr lang="ko-KR" altLang="en-US" dirty="0"/>
              <a:t> 카페이름</a:t>
            </a:r>
            <a:r>
              <a:rPr lang="en-US" altLang="ko-KR" dirty="0"/>
              <a:t> </a:t>
            </a:r>
            <a:r>
              <a:rPr lang="ko-KR" altLang="en-US" dirty="0"/>
              <a:t>과 해시태그를 보내면</a:t>
            </a:r>
            <a:r>
              <a:rPr lang="en-US" altLang="ko-KR" dirty="0"/>
              <a:t>, </a:t>
            </a:r>
            <a:r>
              <a:rPr lang="ko-KR" altLang="en-US" dirty="0"/>
              <a:t>그 키워드가 </a:t>
            </a:r>
            <a:r>
              <a:rPr lang="ko-KR" altLang="en-US" dirty="0" err="1"/>
              <a:t>들어가있는</a:t>
            </a:r>
            <a:r>
              <a:rPr lang="ko-KR" altLang="en-US" dirty="0"/>
              <a:t> 게시물과 </a:t>
            </a:r>
            <a:r>
              <a:rPr lang="en-US" altLang="ko-KR" dirty="0"/>
              <a:t> </a:t>
            </a:r>
            <a:r>
              <a:rPr lang="ko-KR" altLang="en-US" dirty="0"/>
              <a:t>관련된 유사 게시물을 함께 검색해서 보내줍니다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4E1D08-4BA5-4F6C-9C04-01E96CC5C05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075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간단하게 플로우를 보여드리면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4E1D08-4BA5-4F6C-9C04-01E96CC5C05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계정으로 </a:t>
            </a:r>
            <a:r>
              <a:rPr lang="en-US" altLang="ko-KR" dirty="0"/>
              <a:t>dm</a:t>
            </a:r>
            <a:r>
              <a:rPr lang="ko-KR" altLang="en-US" dirty="0"/>
              <a:t>을 보내게 되면 서버에서 그 데이터를 읽게 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4E1D08-4BA5-4F6C-9C04-01E96CC5C05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033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그후 </a:t>
            </a:r>
            <a:r>
              <a:rPr lang="ko-KR" altLang="en-US" dirty="0" err="1"/>
              <a:t>인스타그램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r>
              <a:rPr lang="ko-KR" altLang="en-US" dirty="0"/>
              <a:t>에서 제공하는 단일 해시태그 검색 </a:t>
            </a:r>
            <a:r>
              <a:rPr lang="en-US" altLang="ko-KR" dirty="0" err="1"/>
              <a:t>api</a:t>
            </a:r>
            <a:r>
              <a:rPr lang="ko-KR" altLang="en-US" dirty="0"/>
              <a:t>를 사용해서 데이터베이스를 탐색하여</a:t>
            </a:r>
            <a:r>
              <a:rPr lang="en-US" altLang="ko-KR" dirty="0"/>
              <a:t>, </a:t>
            </a:r>
            <a:r>
              <a:rPr lang="ko-KR" altLang="en-US" dirty="0"/>
              <a:t>관련 해시태그를 알아내게 됩니다</a:t>
            </a:r>
            <a:r>
              <a:rPr lang="en-US" altLang="ko-KR" dirty="0"/>
              <a:t>. </a:t>
            </a:r>
            <a:r>
              <a:rPr lang="ko-KR" altLang="en-US" dirty="0"/>
              <a:t>그후 </a:t>
            </a:r>
            <a:r>
              <a:rPr lang="ko-KR" altLang="en-US" dirty="0" err="1"/>
              <a:t>해쉬태그들간에</a:t>
            </a:r>
            <a:r>
              <a:rPr lang="ko-KR" altLang="en-US" dirty="0"/>
              <a:t> 공통점을 추출하여 다른 인기 게시물을 찾아내게 됩니다</a:t>
            </a:r>
            <a:r>
              <a:rPr lang="en-US" altLang="ko-KR" dirty="0"/>
              <a:t>.	</a:t>
            </a:r>
          </a:p>
          <a:p>
            <a:r>
              <a:rPr lang="ko-KR" altLang="en-US" dirty="0"/>
              <a:t>이때 유사 태그를</a:t>
            </a:r>
            <a:r>
              <a:rPr lang="en-US" altLang="ko-KR" dirty="0"/>
              <a:t>,</a:t>
            </a:r>
            <a:r>
              <a:rPr lang="ko-KR" altLang="en-US" dirty="0"/>
              <a:t> 연관성을 기준으로 추가 탐색하거나 특정 해시태그에 대한 간단한 분석을 제공하는 등</a:t>
            </a:r>
            <a:r>
              <a:rPr lang="en-US" altLang="ko-KR" dirty="0"/>
              <a:t>,</a:t>
            </a:r>
            <a:r>
              <a:rPr lang="ko-KR" altLang="en-US"/>
              <a:t> 해시태그와 관련된 </a:t>
            </a:r>
            <a:r>
              <a:rPr lang="ko-KR" altLang="en-US" dirty="0"/>
              <a:t>궁금증을 해결하거나 정보를 얻을 수 있는 여러가지 기능을 개발하는 것을 목표로 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4E1D08-4BA5-4F6C-9C04-01E96CC5C05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496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Hashtag,</a:t>
            </a:r>
            <a:r>
              <a:rPr lang="ko-KR" altLang="en-US" dirty="0"/>
              <a:t> </a:t>
            </a:r>
            <a:r>
              <a:rPr lang="en-US" altLang="ko-KR" dirty="0" err="1"/>
              <a:t>sns</a:t>
            </a:r>
            <a:r>
              <a:rPr lang="ko-KR" altLang="en-US" dirty="0"/>
              <a:t>에서 본인의 게시물을 </a:t>
            </a:r>
            <a:r>
              <a:rPr lang="ko-KR" altLang="en-US" dirty="0" err="1"/>
              <a:t>표현할때</a:t>
            </a:r>
            <a:r>
              <a:rPr lang="ko-KR" altLang="en-US" dirty="0"/>
              <a:t> 붙이던 그런 마커인데요</a:t>
            </a:r>
            <a:r>
              <a:rPr lang="en-US" altLang="ko-KR" dirty="0"/>
              <a:t>, </a:t>
            </a:r>
            <a:r>
              <a:rPr lang="ko-KR" altLang="en-US" dirty="0"/>
              <a:t>최근에는 단순 마커의 기능을 넘어서 분류의 기능까지</a:t>
            </a:r>
            <a:r>
              <a:rPr lang="en-US" altLang="ko-KR" dirty="0"/>
              <a:t>, </a:t>
            </a:r>
            <a:r>
              <a:rPr lang="ko-KR" altLang="en-US" dirty="0"/>
              <a:t>어느 곳에서나 흔하게 </a:t>
            </a:r>
            <a:r>
              <a:rPr lang="ko-KR" altLang="en-US" dirty="0" err="1"/>
              <a:t>볼수있는</a:t>
            </a:r>
            <a:r>
              <a:rPr lang="ko-KR" altLang="en-US" dirty="0"/>
              <a:t> 기능이 되었습니다</a:t>
            </a:r>
            <a:r>
              <a:rPr lang="en-US" altLang="ko-KR" dirty="0"/>
              <a:t>. </a:t>
            </a:r>
            <a:r>
              <a:rPr lang="ko-KR" altLang="en-US" dirty="0"/>
              <a:t>저희 팀은 </a:t>
            </a:r>
            <a:r>
              <a:rPr lang="en-US" altLang="ko-KR" dirty="0"/>
              <a:t>hashtag</a:t>
            </a:r>
            <a:r>
              <a:rPr lang="ko-KR" altLang="en-US" dirty="0"/>
              <a:t>를 사용하여 서비스를 개발하고자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4E1D08-4BA5-4F6C-9C04-01E96CC5C05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215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예시를 간단하게 들어보겠습니다</a:t>
            </a:r>
            <a:r>
              <a:rPr lang="en-US" altLang="ko-KR" dirty="0"/>
              <a:t>. </a:t>
            </a:r>
            <a:r>
              <a:rPr lang="ko-KR" altLang="en-US" dirty="0"/>
              <a:t>제가 아는 지인인데요</a:t>
            </a:r>
            <a:r>
              <a:rPr lang="en-US" altLang="ko-KR" dirty="0"/>
              <a:t>, </a:t>
            </a:r>
            <a:r>
              <a:rPr lang="ko-KR" altLang="en-US" dirty="0"/>
              <a:t>여행을 갔더라고요</a:t>
            </a:r>
            <a:r>
              <a:rPr lang="en-US" altLang="ko-KR" dirty="0"/>
              <a:t>, </a:t>
            </a:r>
            <a:r>
              <a:rPr lang="ko-KR" altLang="en-US" dirty="0"/>
              <a:t>사진을 보다가 이곳이 어디인지 궁금하면 저희는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4E1D08-4BA5-4F6C-9C04-01E96CC5C05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846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프로필 상단의 </a:t>
            </a:r>
            <a:r>
              <a:rPr lang="en-US" altLang="ko-KR" dirty="0"/>
              <a:t>location</a:t>
            </a:r>
            <a:r>
              <a:rPr lang="ko-KR" altLang="en-US" dirty="0"/>
              <a:t>을 눌러서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4E1D08-4BA5-4F6C-9C04-01E96CC5C05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519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어디인지 찾아보죠</a:t>
            </a:r>
            <a:r>
              <a:rPr lang="en-US" altLang="ko-KR" dirty="0"/>
              <a:t>, </a:t>
            </a:r>
            <a:r>
              <a:rPr lang="ko-KR" altLang="en-US" dirty="0"/>
              <a:t>자 근데 만약에 </a:t>
            </a:r>
            <a:r>
              <a:rPr lang="ko-KR" altLang="en-US" dirty="0" err="1"/>
              <a:t>인스타그램에서</a:t>
            </a:r>
            <a:r>
              <a:rPr lang="ko-KR" altLang="en-US" dirty="0"/>
              <a:t> </a:t>
            </a:r>
            <a:r>
              <a:rPr lang="ko-KR" altLang="en-US" dirty="0" err="1"/>
              <a:t>알고싶은</a:t>
            </a:r>
            <a:r>
              <a:rPr lang="ko-KR" altLang="en-US" dirty="0"/>
              <a:t> 여러 개의 </a:t>
            </a:r>
            <a:r>
              <a:rPr lang="en-US" altLang="ko-KR" dirty="0"/>
              <a:t>hashtag</a:t>
            </a:r>
            <a:r>
              <a:rPr lang="ko-KR" altLang="en-US" dirty="0"/>
              <a:t>를 검색하거나</a:t>
            </a:r>
            <a:r>
              <a:rPr lang="en-US" altLang="ko-KR" dirty="0"/>
              <a:t>, </a:t>
            </a:r>
            <a:r>
              <a:rPr lang="ko-KR" altLang="en-US" dirty="0" err="1"/>
              <a:t>힙한</a:t>
            </a:r>
            <a:r>
              <a:rPr lang="ko-KR" altLang="en-US" dirty="0"/>
              <a:t> 장소와 함께 해시태그를 검색하고 싶은데 어떻게 </a:t>
            </a:r>
            <a:r>
              <a:rPr lang="ko-KR" altLang="en-US" dirty="0" err="1"/>
              <a:t>할수</a:t>
            </a:r>
            <a:r>
              <a:rPr lang="ko-KR" altLang="en-US" dirty="0"/>
              <a:t> 있을까</a:t>
            </a:r>
            <a:r>
              <a:rPr lang="en-US" altLang="ko-KR" dirty="0"/>
              <a:t>, </a:t>
            </a:r>
            <a:r>
              <a:rPr lang="ko-KR" altLang="en-US" dirty="0"/>
              <a:t>이 질문에서 주제를 시작하였습니다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4E1D08-4BA5-4F6C-9C04-01E96CC5C05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203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복수 </a:t>
            </a:r>
            <a:r>
              <a:rPr lang="en-US" altLang="ko-KR" dirty="0"/>
              <a:t>hashtag</a:t>
            </a:r>
            <a:r>
              <a:rPr lang="ko-KR" altLang="en-US" dirty="0"/>
              <a:t>와 </a:t>
            </a:r>
            <a:r>
              <a:rPr lang="en-US" altLang="ko-KR" dirty="0"/>
              <a:t>location</a:t>
            </a:r>
            <a:r>
              <a:rPr lang="ko-KR" altLang="en-US" dirty="0"/>
              <a:t>을 함께 검색하여 해당 </a:t>
            </a:r>
            <a:r>
              <a:rPr lang="en-US" altLang="ko-KR" dirty="0"/>
              <a:t>hashtag</a:t>
            </a:r>
            <a:r>
              <a:rPr lang="ko-KR" altLang="en-US" dirty="0"/>
              <a:t>와 </a:t>
            </a:r>
            <a:r>
              <a:rPr lang="en-US" altLang="ko-KR" dirty="0"/>
              <a:t>location</a:t>
            </a:r>
            <a:r>
              <a:rPr lang="ko-KR" altLang="en-US" dirty="0"/>
              <a:t>의 좋아요</a:t>
            </a:r>
            <a:r>
              <a:rPr lang="en-US" altLang="ko-KR" dirty="0"/>
              <a:t>/</a:t>
            </a:r>
            <a:r>
              <a:rPr lang="ko-KR" altLang="en-US" dirty="0"/>
              <a:t>댓글 기준의 인기게시물들이 </a:t>
            </a:r>
            <a:r>
              <a:rPr lang="en-US" altLang="ko-KR" dirty="0"/>
              <a:t>“</a:t>
            </a:r>
            <a:r>
              <a:rPr lang="ko-KR" altLang="en-US" dirty="0"/>
              <a:t>가지고 있는 다른 </a:t>
            </a:r>
            <a:r>
              <a:rPr lang="ko-KR" altLang="en-US" dirty="0" err="1"/>
              <a:t>해쉬태그</a:t>
            </a:r>
            <a:r>
              <a:rPr lang="ko-KR" altLang="en-US" dirty="0"/>
              <a:t> </a:t>
            </a:r>
            <a:r>
              <a:rPr lang="en-US" altLang="ko-KR" dirty="0"/>
              <a:t>&amp; </a:t>
            </a:r>
            <a:r>
              <a:rPr lang="ko-KR" altLang="en-US" dirty="0"/>
              <a:t>위치</a:t>
            </a:r>
            <a:r>
              <a:rPr lang="en-US" altLang="ko-KR" dirty="0"/>
              <a:t>”</a:t>
            </a:r>
            <a:r>
              <a:rPr lang="ko-KR" altLang="en-US" dirty="0"/>
              <a:t>들을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인스타그램</a:t>
            </a:r>
            <a:r>
              <a:rPr lang="ko-KR" altLang="en-US" dirty="0"/>
              <a:t> </a:t>
            </a:r>
            <a:r>
              <a:rPr lang="en-US" altLang="ko-KR" dirty="0"/>
              <a:t>dm</a:t>
            </a:r>
            <a:r>
              <a:rPr lang="ko-KR" altLang="en-US" dirty="0"/>
              <a:t>으로 사용자에게 추천해주는 시스템을 구상하고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4E1D08-4BA5-4F6C-9C04-01E96CC5C05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37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과연에</a:t>
            </a:r>
            <a:r>
              <a:rPr lang="ko-KR" altLang="en-US" dirty="0"/>
              <a:t> 시장에 이런 서비스가 없을까</a:t>
            </a:r>
            <a:r>
              <a:rPr lang="en-US" altLang="ko-KR" dirty="0"/>
              <a:t>? </a:t>
            </a:r>
            <a:r>
              <a:rPr lang="ko-KR" altLang="en-US" dirty="0"/>
              <a:t>하시겠지만 있습니다</a:t>
            </a:r>
            <a:r>
              <a:rPr lang="en-US" altLang="ko-KR" dirty="0"/>
              <a:t>. </a:t>
            </a:r>
            <a:r>
              <a:rPr lang="ko-KR" altLang="en-US" dirty="0"/>
              <a:t>유료로 진행되고 기업</a:t>
            </a:r>
            <a:r>
              <a:rPr lang="en-US" altLang="ko-KR" dirty="0"/>
              <a:t>, </a:t>
            </a:r>
            <a:r>
              <a:rPr lang="ko-KR" altLang="en-US" dirty="0"/>
              <a:t>홍보를 하고자 하는 사람들에게 분석의 형태로 제공됩니다</a:t>
            </a:r>
            <a:r>
              <a:rPr lang="en-US" altLang="ko-KR" dirty="0"/>
              <a:t>. </a:t>
            </a:r>
            <a:r>
              <a:rPr lang="ko-KR" altLang="en-US" dirty="0"/>
              <a:t>오픈소스로는 없었습니다</a:t>
            </a:r>
            <a:r>
              <a:rPr lang="en-US" altLang="ko-KR" dirty="0"/>
              <a:t>. </a:t>
            </a:r>
            <a:r>
              <a:rPr lang="ko-KR" altLang="en-US" dirty="0"/>
              <a:t>물론 구글에서 </a:t>
            </a:r>
            <a:r>
              <a:rPr lang="ko-KR" altLang="en-US" dirty="0" err="1"/>
              <a:t>찾을수도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  <a:r>
              <a:rPr lang="ko-KR" altLang="en-US" dirty="0"/>
              <a:t>그 대신 세부적으로는 못하죠</a:t>
            </a:r>
            <a:r>
              <a:rPr lang="en-US" altLang="ko-KR" dirty="0"/>
              <a:t>. </a:t>
            </a:r>
            <a:r>
              <a:rPr lang="ko-KR" altLang="en-US" dirty="0"/>
              <a:t>오픈소스로 구현된  유사 프로그램들도 여자친구 </a:t>
            </a:r>
            <a:r>
              <a:rPr lang="ko-KR" altLang="en-US" dirty="0" err="1"/>
              <a:t>피드에</a:t>
            </a:r>
            <a:r>
              <a:rPr lang="ko-KR" altLang="en-US" dirty="0"/>
              <a:t> 글이 올라오면 </a:t>
            </a:r>
            <a:r>
              <a:rPr lang="ko-KR" altLang="en-US" dirty="0" err="1"/>
              <a:t>좋아요를</a:t>
            </a:r>
            <a:r>
              <a:rPr lang="ko-KR" altLang="en-US" dirty="0"/>
              <a:t> 눌러주거나</a:t>
            </a:r>
            <a:r>
              <a:rPr lang="en-US" altLang="ko-KR" dirty="0"/>
              <a:t>, </a:t>
            </a:r>
            <a:r>
              <a:rPr lang="ko-KR" altLang="en-US" dirty="0" err="1"/>
              <a:t>그런식의</a:t>
            </a:r>
            <a:r>
              <a:rPr lang="ko-KR" altLang="en-US" dirty="0"/>
              <a:t> 것들이 대부분입니다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4E1D08-4BA5-4F6C-9C04-01E96CC5C05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360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그렇기에 저희는 기존의 유료 분석 서비스와 다르게 돈이 필요 없는 서비스를 만들고자 합니다</a:t>
            </a:r>
            <a:r>
              <a:rPr lang="en-US" altLang="ko-KR" dirty="0"/>
              <a:t>. </a:t>
            </a:r>
            <a:r>
              <a:rPr lang="ko-KR" altLang="en-US" dirty="0"/>
              <a:t>그리고 저희는 인스타를 하면서 다른 플랫폼</a:t>
            </a:r>
            <a:r>
              <a:rPr lang="en-US" altLang="ko-KR" dirty="0"/>
              <a:t>, </a:t>
            </a:r>
            <a:r>
              <a:rPr lang="ko-KR" altLang="en-US" dirty="0"/>
              <a:t>검색을 키거나 그러고 싶지 않습니다</a:t>
            </a:r>
            <a:r>
              <a:rPr lang="en-US" altLang="ko-KR" dirty="0"/>
              <a:t>. </a:t>
            </a:r>
            <a:r>
              <a:rPr lang="ko-KR" altLang="en-US" dirty="0"/>
              <a:t>그냥 안하고 말지 그렇기에 </a:t>
            </a:r>
            <a:r>
              <a:rPr lang="ko-KR" altLang="en-US" dirty="0" err="1"/>
              <a:t>인스타그램</a:t>
            </a:r>
            <a:r>
              <a:rPr lang="ko-KR" altLang="en-US" dirty="0"/>
              <a:t> 안에서 이루어지게 </a:t>
            </a:r>
            <a:r>
              <a:rPr lang="ko-KR" altLang="en-US" dirty="0" err="1"/>
              <a:t>할것이며</a:t>
            </a:r>
            <a:r>
              <a:rPr lang="ko-KR" altLang="en-US" dirty="0"/>
              <a:t> 유저는 자기가 필요한 정보</a:t>
            </a:r>
            <a:r>
              <a:rPr lang="en-US" altLang="ko-KR" dirty="0"/>
              <a:t>, </a:t>
            </a:r>
            <a:r>
              <a:rPr lang="ko-KR" altLang="en-US" dirty="0"/>
              <a:t>저희의 시스템을 알 필요가 없는게 저희의 차별성입니다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4E1D08-4BA5-4F6C-9C04-01E96CC5C05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851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이거를 어떻게 앱 안에서 </a:t>
            </a:r>
            <a:r>
              <a:rPr lang="ko-KR" altLang="en-US" dirty="0" err="1"/>
              <a:t>하냐면</a:t>
            </a:r>
            <a:r>
              <a:rPr lang="en-US" altLang="ko-KR" dirty="0"/>
              <a:t>, </a:t>
            </a:r>
            <a:r>
              <a:rPr lang="ko-KR" altLang="en-US" dirty="0"/>
              <a:t>저희는 </a:t>
            </a:r>
            <a:r>
              <a:rPr lang="en-US" altLang="ko-KR" dirty="0"/>
              <a:t>dm</a:t>
            </a:r>
            <a:r>
              <a:rPr lang="ko-KR" altLang="en-US" dirty="0"/>
              <a:t>을 보낼 예정입니다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4E1D08-4BA5-4F6C-9C04-01E96CC5C05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959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D8B84-08A3-42DA-B2BC-B1757ABE7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F3AABA-60C8-4A9A-A318-396075003D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BEEF67-36CC-4E03-90F5-68E339957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61F6-7A82-4130-A5EC-F0074BC514AA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FBF314-09BD-4126-AB57-D3EFAEB45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CE205A-136B-4466-BF55-75ACD900B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74B9-0197-4406-8793-36B42E123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661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361A35-6F2A-4A2C-88B8-819E26230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CDC6D3-8555-4DA8-8704-3223D8B30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F31AE2-9ED6-4368-9F84-1E4BF578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61F6-7A82-4130-A5EC-F0074BC514AA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0E541A-1B4E-4AFF-99DC-22DDEA6D7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D5210E-44D0-4BD5-8157-0F84B89E1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74B9-0197-4406-8793-36B42E123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08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3E1DEE-99B0-4CEA-A80E-1358EA5B1F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E71C25-2AB5-40DD-9DD8-CC2C2B189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61E5FA-7DFC-4BE8-ACAB-CDDBE1BCC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61F6-7A82-4130-A5EC-F0074BC514AA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B03919-A2A2-4CC4-8047-318FF9295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CF5094-78AB-4F38-83A0-5160C0308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74B9-0197-4406-8793-36B42E123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361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5341B-6245-42E6-AD7F-76798E6F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5E9BA-EA39-4640-A6DE-BA73E5D6C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36F202-E955-4E19-ABF8-718DDBA47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61F6-7A82-4130-A5EC-F0074BC514AA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CDCD92-99D7-4A74-A921-AE4A8E4BC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DC51AD-ED3E-45DD-8E3E-F0ECD6C89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74B9-0197-4406-8793-36B42E123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99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11FB46-9DC8-47B6-921F-896D238B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C18D28-D46E-4A1C-86E0-D63A247C8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EEE721-A8E1-4A6B-9571-33CE57033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61F6-7A82-4130-A5EC-F0074BC514AA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DBBB77-5101-43ED-B189-227A99167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4232F1-3055-4639-87E6-AED767ADE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74B9-0197-4406-8793-36B42E123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088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07A6E-DD99-4D55-A7ED-DCEDA0F66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CEF7BA-47BA-40E3-A892-76F12249B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CC6672-3D0A-49EE-A896-E46E414FF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1C78B8-ED62-409B-852A-AB5C0533C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61F6-7A82-4130-A5EC-F0074BC514AA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D376FC-F463-4676-93F3-0006A106C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892E9F-FED7-4004-BE84-B6783FAE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74B9-0197-4406-8793-36B42E123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226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EE3E56-FD66-4F36-94DF-FC1728D18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E7D157-E692-4939-A2F9-1C3262E0C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46BF40-BB9E-4205-B275-9ECEDC69D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04421F-845A-4542-B46E-1E8A3C2DEF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0213E0-5948-4AB9-93A0-F4A074609B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207249E-F31C-4974-8402-129F7F647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61F6-7A82-4130-A5EC-F0074BC514AA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237E515-28A7-4B2F-9844-19C3039FD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3E2A4E-5629-4F99-B9AD-BE5BC70E5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74B9-0197-4406-8793-36B42E123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323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88732E-8F0A-4939-87F6-AF57EDFFF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8F13D5-5751-46AC-9AB4-71AC46118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61F6-7A82-4130-A5EC-F0074BC514AA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0E665D-5FC9-4E74-8331-118234DED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0DC36A-3540-471D-AAF9-CAD5E1BE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74B9-0197-4406-8793-36B42E123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07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1C5497-C460-4094-B012-AC3BF1B6C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61F6-7A82-4130-A5EC-F0074BC514AA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8BFCEA-FAFA-4711-AA8F-A40C76F2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D7FCAC-E3FC-44DC-87CB-E49A78C14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74B9-0197-4406-8793-36B42E123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844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C3F89-2FC3-4B3D-815E-3D1E9043E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8D0FB0-EF18-4362-951D-136C7615C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D5DA75-A797-4211-9CA2-F12429ED3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C58C9E-E622-4FB4-9C14-42604B58E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61F6-7A82-4130-A5EC-F0074BC514AA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652B3D-1B26-41CD-BB8D-9EBDF0BE5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9700E1-876F-49E5-B2D4-F05537D14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74B9-0197-4406-8793-36B42E123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89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F00EB-09A0-4E64-BF67-294AB547C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2676C2E-D6D4-4063-9511-6EB1C3D818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837E77-CDC1-4A51-87F1-EF33F3E1E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4EE7A1-0BFF-4CFB-AB89-76271C71E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61F6-7A82-4130-A5EC-F0074BC514AA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B5C4FB-AF19-4303-85D7-D53556DA2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A37046-3658-4424-B244-1853F6CA0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74B9-0197-4406-8793-36B42E123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221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7F518CB-86AF-4C42-A04F-6A3382711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B1C8D7-A645-4226-9AE5-67723BA41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7FECD9-35F7-4500-88BC-526390AA04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361F6-7A82-4130-A5EC-F0074BC514AA}" type="datetimeFigureOut">
              <a:rPr lang="ko-KR" altLang="en-US" smtClean="0"/>
              <a:t>2019-04-04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B4ACD7-662E-4327-87F5-D7ACC20AB6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E9163B-08DC-40C2-A608-7890F3666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774B9-0197-4406-8793-36B42E123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443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5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microsoft.com/office/2007/relationships/hdphoto" Target="../media/hdphoto4.wdp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0FE430-8ECC-4423-8EEF-FAC18C9CE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" r="1" b="7705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B73466-8297-4469-BC1A-AB2119B5D68A}"/>
              </a:ext>
            </a:extLst>
          </p:cNvPr>
          <p:cNvSpPr txBox="1"/>
          <p:nvPr/>
        </p:nvSpPr>
        <p:spPr>
          <a:xfrm>
            <a:off x="2557231" y="1608430"/>
            <a:ext cx="3538769" cy="769441"/>
          </a:xfrm>
          <a:prstGeom prst="rect">
            <a:avLst/>
          </a:prstGeom>
          <a:gradFill flip="none" rotWithShape="1">
            <a:gsLst>
              <a:gs pos="81000">
                <a:srgbClr val="FE5C62"/>
              </a:gs>
              <a:gs pos="28000">
                <a:srgbClr val="FD4462"/>
              </a:gs>
              <a:gs pos="64000">
                <a:srgbClr val="FE5462"/>
              </a:gs>
              <a:gs pos="0">
                <a:srgbClr val="FD3F62"/>
              </a:gs>
              <a:gs pos="100000">
                <a:srgbClr val="FE6762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Freestyle Script" panose="030804020302050B0404" pitchFamily="66" charset="0"/>
                <a:cs typeface="Utsaah" panose="020B0502040204020203" pitchFamily="34" charset="0"/>
              </a:rPr>
              <a:t>@</a:t>
            </a:r>
            <a:r>
              <a:rPr lang="en-US" altLang="ko-KR" sz="4400" b="1" dirty="0" err="1">
                <a:solidFill>
                  <a:schemeClr val="bg1"/>
                </a:solidFill>
                <a:latin typeface="Freestyle Script" panose="030804020302050B0404" pitchFamily="66" charset="0"/>
                <a:cs typeface="Utsaah" panose="020B0502040204020203" pitchFamily="34" charset="0"/>
              </a:rPr>
              <a:t>feed_me</a:t>
            </a:r>
            <a:endParaRPr lang="ko-KR" altLang="en-US" sz="4400" b="1" dirty="0">
              <a:solidFill>
                <a:schemeClr val="bg1"/>
              </a:solidFill>
              <a:latin typeface="Freestyle Script" panose="030804020302050B0404" pitchFamily="66" charset="0"/>
              <a:cs typeface="Utsaah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8FE181-815B-4C2E-9D0F-8CF3C9F09C6A}"/>
              </a:ext>
            </a:extLst>
          </p:cNvPr>
          <p:cNvSpPr txBox="1"/>
          <p:nvPr/>
        </p:nvSpPr>
        <p:spPr>
          <a:xfrm>
            <a:off x="6217920" y="2753360"/>
            <a:ext cx="1148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Freestyle Script" panose="030804020302050B0404" pitchFamily="66" charset="0"/>
              </a:rPr>
              <a:t>Team 16</a:t>
            </a:r>
            <a:endParaRPr lang="ko-KR" altLang="en-US" sz="28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937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FE16277-2D42-4CF7-8017-BB1AC121A8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82" t="36209" r="3536" b="57979"/>
          <a:stretch/>
        </p:blipFill>
        <p:spPr>
          <a:xfrm>
            <a:off x="4086224" y="3429000"/>
            <a:ext cx="2366683" cy="952500"/>
          </a:xfrm>
          <a:prstGeom prst="roundRect">
            <a:avLst>
              <a:gd name="adj" fmla="val 50000"/>
            </a:avLst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3C72D20-DF41-4E4A-B3DE-3D168F475A19}"/>
              </a:ext>
            </a:extLst>
          </p:cNvPr>
          <p:cNvGrpSpPr/>
          <p:nvPr/>
        </p:nvGrpSpPr>
        <p:grpSpPr>
          <a:xfrm>
            <a:off x="6831933" y="1978949"/>
            <a:ext cx="3030071" cy="1889311"/>
            <a:chOff x="4141694" y="2420471"/>
            <a:chExt cx="3030071" cy="1889311"/>
          </a:xfrm>
        </p:grpSpPr>
        <p:pic>
          <p:nvPicPr>
            <p:cNvPr id="8" name="Picture 2" descr="direct message iconì ëí ì´ë¯¸ì§ ê²ìê²°ê³¼">
              <a:extLst>
                <a:ext uri="{FF2B5EF4-FFF2-40B4-BE49-F238E27FC236}">
                  <a16:creationId xmlns:a16="http://schemas.microsoft.com/office/drawing/2014/main" id="{2A0DD7D7-B213-44CB-B4B6-9249925393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36" t="23176" r="21294" b="23882"/>
            <a:stretch/>
          </p:blipFill>
          <p:spPr bwMode="auto">
            <a:xfrm>
              <a:off x="6096000" y="2420471"/>
              <a:ext cx="1075765" cy="1008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ê´ë ¨ ì´ë¯¸ì§">
              <a:extLst>
                <a:ext uri="{FF2B5EF4-FFF2-40B4-BE49-F238E27FC236}">
                  <a16:creationId xmlns:a16="http://schemas.microsoft.com/office/drawing/2014/main" id="{7E74D25E-DD79-45CF-8432-7A8DEBF9DC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133" b="75195" l="17676" r="50684">
                          <a14:foregroundMark x1="14844" y1="76953" x2="29785" y2="71289"/>
                          <a14:foregroundMark x1="29785" y1="71289" x2="34961" y2="57813"/>
                          <a14:foregroundMark x1="33524" y1="50534" x2="32031" y2="42969"/>
                          <a14:foregroundMark x1="34961" y1="57813" x2="33524" y2="50535"/>
                          <a14:foregroundMark x1="27344" y1="41797" x2="24219" y2="41016"/>
                          <a14:foregroundMark x1="28680" y1="42131" x2="27344" y2="41797"/>
                          <a14:foregroundMark x1="29870" y1="42429" x2="28990" y2="42209"/>
                          <a14:foregroundMark x1="32031" y1="42969" x2="29970" y2="42454"/>
                          <a14:foregroundMark x1="24410" y1="42773" x2="25879" y2="56250"/>
                          <a14:foregroundMark x1="24219" y1="41016" x2="24410" y2="42773"/>
                          <a14:foregroundMark x1="31429" y1="62034" x2="32813" y2="63477"/>
                          <a14:foregroundMark x1="30253" y1="60808" x2="31422" y2="62026"/>
                          <a14:foregroundMark x1="25879" y1="56250" x2="29928" y2="60470"/>
                          <a14:foregroundMark x1="32813" y1="63477" x2="40039" y2="56836"/>
                          <a14:foregroundMark x1="40039" y1="56836" x2="50684" y2="36133"/>
                          <a14:backgroundMark x1="28320" y1="49414" x2="30566" y2="53906"/>
                          <a14:backgroundMark x1="30371" y1="46484" x2="29492" y2="45508"/>
                          <a14:backgroundMark x1="28027" y1="44336" x2="31934" y2="59180"/>
                          <a14:backgroundMark x1="31934" y1="59180" x2="32813" y2="54492"/>
                          <a14:backgroundMark x1="26758" y1="44336" x2="26758" y2="44336"/>
                          <a14:backgroundMark x1="26367" y1="42773" x2="26367" y2="42773"/>
                          <a14:backgroundMark x1="27246" y1="41797" x2="27246" y2="41797"/>
                          <a14:backgroundMark x1="29004" y1="41797" x2="29004" y2="417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65" t="35730" r="48463" b="20294"/>
            <a:stretch/>
          </p:blipFill>
          <p:spPr bwMode="auto">
            <a:xfrm>
              <a:off x="4141694" y="2924735"/>
              <a:ext cx="2366683" cy="1385047"/>
            </a:xfrm>
            <a:prstGeom prst="rect">
              <a:avLst/>
            </a:prstGeom>
            <a:solidFill>
              <a:srgbClr val="FBFDFF"/>
            </a:solidFill>
            <a:extLst/>
          </p:spPr>
        </p:pic>
      </p:grpSp>
    </p:spTree>
    <p:extLst>
      <p:ext uri="{BB962C8B-B14F-4D97-AF65-F5344CB8AC3E}">
        <p14:creationId xmlns:p14="http://schemas.microsoft.com/office/powerpoint/2010/main" val="1342403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0CA3840F-F3D5-4D02-8A69-FB6EE18FDA57}"/>
              </a:ext>
            </a:extLst>
          </p:cNvPr>
          <p:cNvGrpSpPr/>
          <p:nvPr/>
        </p:nvGrpSpPr>
        <p:grpSpPr>
          <a:xfrm>
            <a:off x="6893706" y="242047"/>
            <a:ext cx="2707495" cy="4195482"/>
            <a:chOff x="6893706" y="242047"/>
            <a:chExt cx="2707495" cy="419548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0EA6FD2-1C81-44C0-B528-AF12AEB3CF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84" t="27451" r="2685" b="23384"/>
            <a:stretch/>
          </p:blipFill>
          <p:spPr>
            <a:xfrm>
              <a:off x="6893707" y="242047"/>
              <a:ext cx="2707494" cy="369121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B3C6DAB-23FE-4745-A504-8C6AC006EF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451" t="76617" r="2317" b="16667"/>
            <a:stretch/>
          </p:blipFill>
          <p:spPr>
            <a:xfrm>
              <a:off x="6893706" y="3933264"/>
              <a:ext cx="1505918" cy="504265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4A2B76-C44D-44FD-95CD-AF1D0BAE5375}"/>
              </a:ext>
            </a:extLst>
          </p:cNvPr>
          <p:cNvGrpSpPr/>
          <p:nvPr/>
        </p:nvGrpSpPr>
        <p:grpSpPr>
          <a:xfrm>
            <a:off x="3065929" y="3429000"/>
            <a:ext cx="3030071" cy="1889311"/>
            <a:chOff x="4141694" y="2420471"/>
            <a:chExt cx="3030071" cy="1889311"/>
          </a:xfrm>
        </p:grpSpPr>
        <p:pic>
          <p:nvPicPr>
            <p:cNvPr id="9" name="Picture 2" descr="direct message iconì ëí ì´ë¯¸ì§ ê²ìê²°ê³¼">
              <a:extLst>
                <a:ext uri="{FF2B5EF4-FFF2-40B4-BE49-F238E27FC236}">
                  <a16:creationId xmlns:a16="http://schemas.microsoft.com/office/drawing/2014/main" id="{5D5D36F3-6912-4414-8419-BCD155600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36" t="23176" r="21294" b="23882"/>
            <a:stretch/>
          </p:blipFill>
          <p:spPr bwMode="auto">
            <a:xfrm>
              <a:off x="6096000" y="2420471"/>
              <a:ext cx="1075765" cy="1008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ê´ë ¨ ì´ë¯¸ì§">
              <a:extLst>
                <a:ext uri="{FF2B5EF4-FFF2-40B4-BE49-F238E27FC236}">
                  <a16:creationId xmlns:a16="http://schemas.microsoft.com/office/drawing/2014/main" id="{FE13B708-22CD-40D2-A636-B5A2E5976B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133" b="75195" l="17676" r="50684">
                          <a14:foregroundMark x1="14844" y1="76953" x2="29785" y2="71289"/>
                          <a14:foregroundMark x1="29785" y1="71289" x2="34961" y2="57813"/>
                          <a14:foregroundMark x1="33524" y1="50534" x2="32031" y2="42969"/>
                          <a14:foregroundMark x1="34961" y1="57813" x2="33524" y2="50535"/>
                          <a14:foregroundMark x1="27344" y1="41797" x2="24219" y2="41016"/>
                          <a14:foregroundMark x1="28680" y1="42131" x2="27344" y2="41797"/>
                          <a14:foregroundMark x1="29870" y1="42429" x2="28990" y2="42209"/>
                          <a14:foregroundMark x1="32031" y1="42969" x2="29970" y2="42454"/>
                          <a14:foregroundMark x1="24410" y1="42773" x2="25879" y2="56250"/>
                          <a14:foregroundMark x1="24219" y1="41016" x2="24410" y2="42773"/>
                          <a14:foregroundMark x1="31429" y1="62034" x2="32813" y2="63477"/>
                          <a14:foregroundMark x1="30253" y1="60808" x2="31422" y2="62026"/>
                          <a14:foregroundMark x1="25879" y1="56250" x2="29928" y2="60470"/>
                          <a14:foregroundMark x1="32813" y1="63477" x2="40039" y2="56836"/>
                          <a14:foregroundMark x1="40039" y1="56836" x2="50684" y2="36133"/>
                          <a14:backgroundMark x1="28320" y1="49414" x2="30566" y2="53906"/>
                          <a14:backgroundMark x1="30371" y1="46484" x2="29492" y2="45508"/>
                          <a14:backgroundMark x1="28027" y1="44336" x2="31934" y2="59180"/>
                          <a14:backgroundMark x1="31934" y1="59180" x2="32813" y2="54492"/>
                          <a14:backgroundMark x1="26758" y1="44336" x2="26758" y2="44336"/>
                          <a14:backgroundMark x1="26367" y1="42773" x2="26367" y2="42773"/>
                          <a14:backgroundMark x1="27246" y1="41797" x2="27246" y2="41797"/>
                          <a14:backgroundMark x1="29004" y1="41797" x2="29004" y2="417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65" t="35730" r="48463" b="20294"/>
            <a:stretch/>
          </p:blipFill>
          <p:spPr bwMode="auto">
            <a:xfrm>
              <a:off x="4141694" y="2924735"/>
              <a:ext cx="2366683" cy="1385047"/>
            </a:xfrm>
            <a:prstGeom prst="rect">
              <a:avLst/>
            </a:prstGeom>
            <a:solidFill>
              <a:srgbClr val="FBFDFF"/>
            </a:solidFill>
            <a:extLst/>
          </p:spPr>
        </p:pic>
      </p:grpSp>
    </p:spTree>
    <p:extLst>
      <p:ext uri="{BB962C8B-B14F-4D97-AF65-F5344CB8AC3E}">
        <p14:creationId xmlns:p14="http://schemas.microsoft.com/office/powerpoint/2010/main" val="907263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8669D73-9561-4132-9152-566E8F2CEF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10" t="82235" r="2723" b="11276"/>
          <a:stretch/>
        </p:blipFill>
        <p:spPr>
          <a:xfrm>
            <a:off x="6844779" y="4559597"/>
            <a:ext cx="958101" cy="47064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37C560-48C2-4B50-B2F8-ECFFDC68CB07}"/>
              </a:ext>
            </a:extLst>
          </p:cNvPr>
          <p:cNvGrpSpPr/>
          <p:nvPr/>
        </p:nvGrpSpPr>
        <p:grpSpPr>
          <a:xfrm>
            <a:off x="3065929" y="3429000"/>
            <a:ext cx="3030071" cy="1889311"/>
            <a:chOff x="4141694" y="2420471"/>
            <a:chExt cx="3030071" cy="1889311"/>
          </a:xfrm>
        </p:grpSpPr>
        <p:pic>
          <p:nvPicPr>
            <p:cNvPr id="13" name="Picture 2" descr="direct message iconì ëí ì´ë¯¸ì§ ê²ìê²°ê³¼">
              <a:extLst>
                <a:ext uri="{FF2B5EF4-FFF2-40B4-BE49-F238E27FC236}">
                  <a16:creationId xmlns:a16="http://schemas.microsoft.com/office/drawing/2014/main" id="{50A75ADC-F804-4C1D-BEE1-B0F1A0FAE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36" t="23176" r="21294" b="23882"/>
            <a:stretch/>
          </p:blipFill>
          <p:spPr bwMode="auto">
            <a:xfrm>
              <a:off x="6096000" y="2420471"/>
              <a:ext cx="1075765" cy="1008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ê´ë ¨ ì´ë¯¸ì§">
              <a:extLst>
                <a:ext uri="{FF2B5EF4-FFF2-40B4-BE49-F238E27FC236}">
                  <a16:creationId xmlns:a16="http://schemas.microsoft.com/office/drawing/2014/main" id="{56E7E261-1AE0-44F5-BB70-CCA5E9076F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133" b="75195" l="17676" r="50684">
                          <a14:foregroundMark x1="14844" y1="76953" x2="29785" y2="71289"/>
                          <a14:foregroundMark x1="29785" y1="71289" x2="34961" y2="57813"/>
                          <a14:foregroundMark x1="33524" y1="50534" x2="32031" y2="42969"/>
                          <a14:foregroundMark x1="34961" y1="57813" x2="33524" y2="50535"/>
                          <a14:foregroundMark x1="27344" y1="41797" x2="24219" y2="41016"/>
                          <a14:foregroundMark x1="28680" y1="42131" x2="27344" y2="41797"/>
                          <a14:foregroundMark x1="29870" y1="42429" x2="28990" y2="42209"/>
                          <a14:foregroundMark x1="32031" y1="42969" x2="29970" y2="42454"/>
                          <a14:foregroundMark x1="24410" y1="42773" x2="25879" y2="56250"/>
                          <a14:foregroundMark x1="24219" y1="41016" x2="24410" y2="42773"/>
                          <a14:foregroundMark x1="31429" y1="62034" x2="32813" y2="63477"/>
                          <a14:foregroundMark x1="30253" y1="60808" x2="31422" y2="62026"/>
                          <a14:foregroundMark x1="25879" y1="56250" x2="29928" y2="60470"/>
                          <a14:foregroundMark x1="32813" y1="63477" x2="40039" y2="56836"/>
                          <a14:foregroundMark x1="40039" y1="56836" x2="50684" y2="36133"/>
                          <a14:backgroundMark x1="28320" y1="49414" x2="30566" y2="53906"/>
                          <a14:backgroundMark x1="30371" y1="46484" x2="29492" y2="45508"/>
                          <a14:backgroundMark x1="28027" y1="44336" x2="31934" y2="59180"/>
                          <a14:backgroundMark x1="31934" y1="59180" x2="32813" y2="54492"/>
                          <a14:backgroundMark x1="26758" y1="44336" x2="26758" y2="44336"/>
                          <a14:backgroundMark x1="26367" y1="42773" x2="26367" y2="42773"/>
                          <a14:backgroundMark x1="27246" y1="41797" x2="27246" y2="41797"/>
                          <a14:backgroundMark x1="29004" y1="41797" x2="29004" y2="417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65" t="35730" r="48463" b="20294"/>
            <a:stretch/>
          </p:blipFill>
          <p:spPr bwMode="auto">
            <a:xfrm>
              <a:off x="4141694" y="2924735"/>
              <a:ext cx="2366683" cy="1385047"/>
            </a:xfrm>
            <a:prstGeom prst="rect">
              <a:avLst/>
            </a:prstGeom>
            <a:solidFill>
              <a:srgbClr val="FBFDFF"/>
            </a:solidFill>
            <a:extLst/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EA24AA5-E2B9-4460-8012-1447DB4011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6" t="28778" r="3637" b="12777"/>
          <a:stretch/>
        </p:blipFill>
        <p:spPr>
          <a:xfrm>
            <a:off x="6983057" y="122477"/>
            <a:ext cx="2242223" cy="37973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EA9CD6-6C8B-4B55-B356-E42BE15BCD4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0" t="79407" r="2799" b="12593"/>
          <a:stretch/>
        </p:blipFill>
        <p:spPr>
          <a:xfrm>
            <a:off x="6983057" y="3995867"/>
            <a:ext cx="200152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32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D99DDF-9801-48E7-BC7D-DC9CC2E4C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6" r="1730" b="1"/>
          <a:stretch/>
        </p:blipFill>
        <p:spPr>
          <a:xfrm>
            <a:off x="1123677" y="973159"/>
            <a:ext cx="2705374" cy="491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62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D99DDF-9801-48E7-BC7D-DC9CC2E4C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6" r="1730" b="1"/>
          <a:stretch/>
        </p:blipFill>
        <p:spPr>
          <a:xfrm>
            <a:off x="1123677" y="973159"/>
            <a:ext cx="2705374" cy="491168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EED03EA-6F96-4238-9BA7-6B2B9B6CBB4D}"/>
              </a:ext>
            </a:extLst>
          </p:cNvPr>
          <p:cNvGrpSpPr/>
          <p:nvPr/>
        </p:nvGrpSpPr>
        <p:grpSpPr>
          <a:xfrm>
            <a:off x="4905374" y="2771908"/>
            <a:ext cx="2381251" cy="1187361"/>
            <a:chOff x="4619624" y="1260565"/>
            <a:chExt cx="2381251" cy="118736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AFE754C-B566-451A-B418-6B08CF2664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 trans="0" detail="1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62814" r="65622" b="-302"/>
            <a:stretch/>
          </p:blipFill>
          <p:spPr>
            <a:xfrm>
              <a:off x="4619624" y="1260565"/>
              <a:ext cx="706399" cy="682487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1C12DCA-028E-4A5A-9830-E32C8D49C4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726" t="36209" r="3576" b="57904"/>
            <a:stretch/>
          </p:blipFill>
          <p:spPr>
            <a:xfrm>
              <a:off x="4924425" y="1601810"/>
              <a:ext cx="2076450" cy="846116"/>
            </a:xfrm>
            <a:prstGeom prst="roundRect">
              <a:avLst>
                <a:gd name="adj" fmla="val 50000"/>
              </a:avLst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36F2468-C44B-4FCC-938E-41B587BD2B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 trans="0" detail="1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855" b="54722"/>
            <a:stretch/>
          </p:blipFill>
          <p:spPr>
            <a:xfrm>
              <a:off x="6294475" y="1260565"/>
              <a:ext cx="706400" cy="672366"/>
            </a:xfrm>
            <a:prstGeom prst="rect">
              <a:avLst/>
            </a:prstGeom>
          </p:spPr>
        </p:pic>
      </p:grpSp>
      <p:pic>
        <p:nvPicPr>
          <p:cNvPr id="1026" name="Picture 2" descr="server icon에 대한 이미지 검색결과">
            <a:extLst>
              <a:ext uri="{FF2B5EF4-FFF2-40B4-BE49-F238E27FC236}">
                <a16:creationId xmlns:a16="http://schemas.microsoft.com/office/drawing/2014/main" id="{1C787503-272B-4DC5-BFCC-528CE6DE1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198" y="246464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2E6C58C-F251-48E8-978C-4FD043903809}"/>
              </a:ext>
            </a:extLst>
          </p:cNvPr>
          <p:cNvCxnSpPr>
            <a:cxnSpLocks/>
          </p:cNvCxnSpPr>
          <p:nvPr/>
        </p:nvCxnSpPr>
        <p:spPr>
          <a:xfrm>
            <a:off x="4185920" y="1876425"/>
            <a:ext cx="0" cy="3219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017703E4-D584-4435-9CEA-D410C97CCE20}"/>
              </a:ext>
            </a:extLst>
          </p:cNvPr>
          <p:cNvSpPr/>
          <p:nvPr/>
        </p:nvSpPr>
        <p:spPr>
          <a:xfrm>
            <a:off x="7717472" y="3274272"/>
            <a:ext cx="776878" cy="523875"/>
          </a:xfrm>
          <a:prstGeom prst="rightArrow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260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D99DDF-9801-48E7-BC7D-DC9CC2E4C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6" r="1730" b="1"/>
          <a:stretch/>
        </p:blipFill>
        <p:spPr>
          <a:xfrm>
            <a:off x="1123677" y="973159"/>
            <a:ext cx="2705374" cy="4911681"/>
          </a:xfrm>
          <a:prstGeom prst="rect">
            <a:avLst/>
          </a:prstGeom>
        </p:spPr>
      </p:pic>
      <p:pic>
        <p:nvPicPr>
          <p:cNvPr id="1026" name="Picture 2" descr="server icon에 대한 이미지 검색결과">
            <a:extLst>
              <a:ext uri="{FF2B5EF4-FFF2-40B4-BE49-F238E27FC236}">
                <a16:creationId xmlns:a16="http://schemas.microsoft.com/office/drawing/2014/main" id="{1C787503-272B-4DC5-BFCC-528CE6DE1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88" y="241458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t Matrix Icon">
            <a:extLst>
              <a:ext uri="{FF2B5EF4-FFF2-40B4-BE49-F238E27FC236}">
                <a16:creationId xmlns:a16="http://schemas.microsoft.com/office/drawing/2014/main" id="{EEB40A62-0EE5-4619-90F7-31000E8F5C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2" t="21667" r="55833" b="13114"/>
          <a:stretch/>
        </p:blipFill>
        <p:spPr bwMode="auto">
          <a:xfrm>
            <a:off x="9373059" y="2554331"/>
            <a:ext cx="1866900" cy="1863635"/>
          </a:xfrm>
          <a:prstGeom prst="roundRect">
            <a:avLst>
              <a:gd name="adj" fmla="val 1257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C4CB4D7-C308-4B35-BD67-D95478282F92}"/>
              </a:ext>
            </a:extLst>
          </p:cNvPr>
          <p:cNvCxnSpPr>
            <a:cxnSpLocks/>
          </p:cNvCxnSpPr>
          <p:nvPr/>
        </p:nvCxnSpPr>
        <p:spPr>
          <a:xfrm>
            <a:off x="4185920" y="1876425"/>
            <a:ext cx="0" cy="3219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8C4F483-DE3E-4EF8-ADAC-0112D192E431}"/>
              </a:ext>
            </a:extLst>
          </p:cNvPr>
          <p:cNvGrpSpPr/>
          <p:nvPr/>
        </p:nvGrpSpPr>
        <p:grpSpPr>
          <a:xfrm>
            <a:off x="6491879" y="4775249"/>
            <a:ext cx="3003364" cy="1685782"/>
            <a:chOff x="6389781" y="5041949"/>
            <a:chExt cx="3003364" cy="168578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131DAE4-EEF4-409A-9804-9FF4CF476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89781" y="5041949"/>
              <a:ext cx="3003364" cy="1685782"/>
            </a:xfrm>
            <a:prstGeom prst="rect">
              <a:avLst/>
            </a:prstGeom>
            <a:ln w="19050" cap="rnd">
              <a:solidFill>
                <a:schemeClr val="accent1">
                  <a:shade val="50000"/>
                  <a:alpha val="83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AFF3E8-366E-4990-B6AD-16583EA11964}"/>
                </a:ext>
              </a:extLst>
            </p:cNvPr>
            <p:cNvSpPr txBox="1"/>
            <p:nvPr/>
          </p:nvSpPr>
          <p:spPr>
            <a:xfrm>
              <a:off x="7891463" y="5963117"/>
              <a:ext cx="101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Levenim MT" panose="02010502060101010101" pitchFamily="2" charset="-79"/>
                  <a:cs typeface="Levenim MT" panose="02010502060101010101" pitchFamily="2" charset="-79"/>
                </a:rPr>
                <a:t>.json</a:t>
              </a:r>
              <a:endParaRPr lang="ko-KR" altLang="en-US" dirty="0">
                <a:latin typeface="Levenim MT" panose="02010502060101010101" pitchFamily="2" charset="-79"/>
                <a:cs typeface="Levenim MT" panose="02010502060101010101" pitchFamily="2" charset="-79"/>
              </a:endParaRPr>
            </a:p>
          </p:txBody>
        </p:sp>
      </p:grp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AF97FBB-CECC-4546-A250-8D5F6F39951C}"/>
              </a:ext>
            </a:extLst>
          </p:cNvPr>
          <p:cNvSpPr/>
          <p:nvPr/>
        </p:nvSpPr>
        <p:spPr>
          <a:xfrm>
            <a:off x="7605122" y="3224210"/>
            <a:ext cx="776878" cy="523875"/>
          </a:xfrm>
          <a:prstGeom prst="rightArrow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869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D99DDF-9801-48E7-BC7D-DC9CC2E4C5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6" r="1730" b="1"/>
          <a:stretch/>
        </p:blipFill>
        <p:spPr>
          <a:xfrm>
            <a:off x="1123677" y="973159"/>
            <a:ext cx="2705374" cy="4911681"/>
          </a:xfrm>
          <a:prstGeom prst="rect">
            <a:avLst/>
          </a:prstGeom>
        </p:spPr>
      </p:pic>
      <p:pic>
        <p:nvPicPr>
          <p:cNvPr id="1026" name="Picture 2" descr="server icon에 대한 이미지 검색결과">
            <a:extLst>
              <a:ext uri="{FF2B5EF4-FFF2-40B4-BE49-F238E27FC236}">
                <a16:creationId xmlns:a16="http://schemas.microsoft.com/office/drawing/2014/main" id="{1C787503-272B-4DC5-BFCC-528CE6DE1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488" y="241458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C4CB4D7-C308-4B35-BD67-D95478282F92}"/>
              </a:ext>
            </a:extLst>
          </p:cNvPr>
          <p:cNvCxnSpPr>
            <a:cxnSpLocks/>
          </p:cNvCxnSpPr>
          <p:nvPr/>
        </p:nvCxnSpPr>
        <p:spPr>
          <a:xfrm>
            <a:off x="4185920" y="1876425"/>
            <a:ext cx="0" cy="3219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AF97FBB-CECC-4546-A250-8D5F6F39951C}"/>
              </a:ext>
            </a:extLst>
          </p:cNvPr>
          <p:cNvSpPr/>
          <p:nvPr/>
        </p:nvSpPr>
        <p:spPr>
          <a:xfrm>
            <a:off x="7605122" y="3224210"/>
            <a:ext cx="776878" cy="523875"/>
          </a:xfrm>
          <a:prstGeom prst="rightArrow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74423CB-ACB5-49CC-AEB6-D9BA5817AEA3}"/>
              </a:ext>
            </a:extLst>
          </p:cNvPr>
          <p:cNvGrpSpPr/>
          <p:nvPr/>
        </p:nvGrpSpPr>
        <p:grpSpPr>
          <a:xfrm>
            <a:off x="9075205" y="1941898"/>
            <a:ext cx="1993118" cy="3088497"/>
            <a:chOff x="6893706" y="242047"/>
            <a:chExt cx="2707495" cy="419548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127A648-C870-442B-81EE-90806F694D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84" t="27451" r="2685" b="23384"/>
            <a:stretch/>
          </p:blipFill>
          <p:spPr>
            <a:xfrm>
              <a:off x="6893707" y="242047"/>
              <a:ext cx="2707494" cy="369121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052F626-ADCD-4E65-83B0-A2E6C0152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451" t="76617" r="2317" b="16667"/>
            <a:stretch/>
          </p:blipFill>
          <p:spPr>
            <a:xfrm>
              <a:off x="6893706" y="3933264"/>
              <a:ext cx="1505918" cy="5042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1803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3BC76E-C96C-4D83-8606-2940B1DC52EC}"/>
              </a:ext>
            </a:extLst>
          </p:cNvPr>
          <p:cNvSpPr txBox="1"/>
          <p:nvPr/>
        </p:nvSpPr>
        <p:spPr>
          <a:xfrm>
            <a:off x="4673600" y="3075057"/>
            <a:ext cx="284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Levenim MT" panose="02010502060101010101" pitchFamily="2" charset="-79"/>
                <a:cs typeface="Levenim MT" panose="02010502060101010101" pitchFamily="2" charset="-79"/>
              </a:rPr>
              <a:t>#thankyou</a:t>
            </a:r>
            <a:endParaRPr lang="ko-KR" altLang="en-US" sz="4000" dirty="0">
              <a:latin typeface="Levenim MT" panose="02010502060101010101" pitchFamily="2" charset="-79"/>
              <a:cs typeface="Levenim MT" panose="02010502060101010101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1808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0F6A01-782E-4009-849B-F6422AEAD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705" y="2817744"/>
            <a:ext cx="2791033" cy="611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4400" dirty="0">
                <a:latin typeface="Levenim MT" panose="02010502060101010101" pitchFamily="2" charset="-79"/>
                <a:cs typeface="Levenim MT" panose="02010502060101010101" pitchFamily="2" charset="-79"/>
              </a:rPr>
              <a:t>#hashtag</a:t>
            </a:r>
            <a:endParaRPr lang="ko-KR" altLang="en-US" sz="4400" dirty="0">
              <a:latin typeface="Levenim MT" panose="02010502060101010101" pitchFamily="2" charset="-79"/>
              <a:cs typeface="Levenim MT" panose="02010502060101010101" pitchFamily="2" charset="-79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7C62F77-FB13-4B55-8236-FF8D88471508}"/>
              </a:ext>
            </a:extLst>
          </p:cNvPr>
          <p:cNvCxnSpPr>
            <a:cxnSpLocks/>
          </p:cNvCxnSpPr>
          <p:nvPr/>
        </p:nvCxnSpPr>
        <p:spPr>
          <a:xfrm>
            <a:off x="11501120" y="833120"/>
            <a:ext cx="0" cy="4851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D75D995-9549-4267-86AD-B6D8BC584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47" b="89850" l="9328" r="90672">
                        <a14:foregroundMark x1="22015" y1="81203" x2="22015" y2="81203"/>
                        <a14:foregroundMark x1="31716" y1="37594" x2="31716" y2="37594"/>
                        <a14:foregroundMark x1="27985" y1="80451" x2="33582" y2="30451"/>
                        <a14:foregroundMark x1="33582" y1="30451" x2="35075" y2="27820"/>
                        <a14:foregroundMark x1="16045" y1="29699" x2="48134" y2="27068"/>
                        <a14:foregroundMark x1="24627" y1="16541" x2="53358" y2="8647"/>
                        <a14:foregroundMark x1="86194" y1="25940" x2="86194" y2="25940"/>
                        <a14:foregroundMark x1="82836" y1="52256" x2="82836" y2="52256"/>
                        <a14:foregroundMark x1="82836" y1="52256" x2="82836" y2="52256"/>
                        <a14:foregroundMark x1="90672" y1="46992" x2="88060" y2="67293"/>
                        <a14:foregroundMark x1="72388" y1="83083" x2="76866" y2="83083"/>
                        <a14:foregroundMark x1="72388" y1="79323" x2="81343" y2="78571"/>
                        <a14:foregroundMark x1="84701" y1="87218" x2="85448" y2="75188"/>
                        <a14:foregroundMark x1="14179" y1="86466" x2="22015" y2="672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0025" y="5228756"/>
            <a:ext cx="603017" cy="5985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91583C-950A-47CC-9ABA-2B8F55009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551" y="5220069"/>
            <a:ext cx="603017" cy="6158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0FAA9D-67A4-459A-B1D4-9D3B76B14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2576" y="5220069"/>
            <a:ext cx="603017" cy="59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2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0FE7BF-F8E8-4951-BB6B-98AEF7EDB237}"/>
              </a:ext>
            </a:extLst>
          </p:cNvPr>
          <p:cNvSpPr/>
          <p:nvPr/>
        </p:nvSpPr>
        <p:spPr>
          <a:xfrm>
            <a:off x="957943" y="0"/>
            <a:ext cx="4430486" cy="6812190"/>
          </a:xfrm>
          <a:prstGeom prst="rect">
            <a:avLst/>
          </a:prstGeom>
          <a:blipFill dpi="0" rotWithShape="1">
            <a:blip r:embed="rId3"/>
            <a:srcRect/>
            <a:stretch>
              <a:fillRect t="-23926" r="73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DEA724-F98E-4518-9242-444645A48EDE}"/>
              </a:ext>
            </a:extLst>
          </p:cNvPr>
          <p:cNvSpPr/>
          <p:nvPr/>
        </p:nvSpPr>
        <p:spPr>
          <a:xfrm>
            <a:off x="6096000" y="1589995"/>
            <a:ext cx="4430486" cy="1283833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 l="5" t="-249545" r="-95117" b="-9429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AC2C019-6511-42E2-B07C-337272FCD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8220" y="1284367"/>
            <a:ext cx="2791033" cy="611256"/>
          </a:xfrm>
        </p:spPr>
        <p:txBody>
          <a:bodyPr>
            <a:noAutofit/>
          </a:bodyPr>
          <a:lstStyle/>
          <a:p>
            <a:r>
              <a:rPr lang="en-US" altLang="ko-KR" sz="3600" dirty="0">
                <a:solidFill>
                  <a:schemeClr val="tx1">
                    <a:alpha val="20000"/>
                  </a:schemeClr>
                </a:solidFill>
                <a:latin typeface="Levenim MT" panose="02010502060101010101" pitchFamily="2" charset="-79"/>
                <a:cs typeface="Levenim MT" panose="02010502060101010101" pitchFamily="2" charset="-79"/>
              </a:rPr>
              <a:t>profile</a:t>
            </a:r>
            <a:endParaRPr lang="ko-KR" altLang="en-US" sz="3600" dirty="0">
              <a:solidFill>
                <a:schemeClr val="tx1">
                  <a:alpha val="20000"/>
                </a:schemeClr>
              </a:solidFill>
              <a:latin typeface="Levenim MT" panose="02010502060101010101" pitchFamily="2" charset="-79"/>
              <a:cs typeface="Levenim MT" panose="02010502060101010101" pitchFamily="2" charset="-79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AFA93BD-62AE-4F7A-ABD9-79DEB66F85B7}"/>
              </a:ext>
            </a:extLst>
          </p:cNvPr>
          <p:cNvCxnSpPr>
            <a:cxnSpLocks/>
          </p:cNvCxnSpPr>
          <p:nvPr/>
        </p:nvCxnSpPr>
        <p:spPr>
          <a:xfrm>
            <a:off x="11501120" y="833120"/>
            <a:ext cx="0" cy="4851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F098204-4161-4A6A-AA1A-CEC393A8C949}"/>
              </a:ext>
            </a:extLst>
          </p:cNvPr>
          <p:cNvCxnSpPr>
            <a:cxnSpLocks/>
          </p:cNvCxnSpPr>
          <p:nvPr/>
        </p:nvCxnSpPr>
        <p:spPr>
          <a:xfrm>
            <a:off x="6428220" y="645459"/>
            <a:ext cx="31998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852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0FE7BF-F8E8-4951-BB6B-98AEF7EDB237}"/>
              </a:ext>
            </a:extLst>
          </p:cNvPr>
          <p:cNvSpPr/>
          <p:nvPr/>
        </p:nvSpPr>
        <p:spPr>
          <a:xfrm>
            <a:off x="957943" y="0"/>
            <a:ext cx="4430486" cy="6812190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 t="-23926" r="73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DEA724-F98E-4518-9242-444645A48EDE}"/>
              </a:ext>
            </a:extLst>
          </p:cNvPr>
          <p:cNvSpPr/>
          <p:nvPr/>
        </p:nvSpPr>
        <p:spPr>
          <a:xfrm>
            <a:off x="6096000" y="1589995"/>
            <a:ext cx="4430486" cy="1283833"/>
          </a:xfrm>
          <a:prstGeom prst="rect">
            <a:avLst/>
          </a:prstGeom>
          <a:blipFill dpi="0" rotWithShape="1">
            <a:blip r:embed="rId3"/>
            <a:srcRect/>
            <a:stretch>
              <a:fillRect l="5" t="-249545" r="-95117" b="-9429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AC2C019-6511-42E2-B07C-337272FCD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8220" y="1284367"/>
            <a:ext cx="2791033" cy="611256"/>
          </a:xfrm>
        </p:spPr>
        <p:txBody>
          <a:bodyPr>
            <a:noAutofit/>
          </a:bodyPr>
          <a:lstStyle/>
          <a:p>
            <a:r>
              <a:rPr lang="en-US" altLang="ko-KR" sz="3600" dirty="0">
                <a:latin typeface="Levenim MT" panose="02010502060101010101" pitchFamily="2" charset="-79"/>
                <a:cs typeface="Levenim MT" panose="02010502060101010101" pitchFamily="2" charset="-79"/>
              </a:rPr>
              <a:t>profile</a:t>
            </a:r>
            <a:endParaRPr lang="ko-KR" altLang="en-US" sz="3600" dirty="0">
              <a:latin typeface="Levenim MT" panose="02010502060101010101" pitchFamily="2" charset="-79"/>
              <a:cs typeface="Levenim MT" panose="02010502060101010101" pitchFamily="2" charset="-79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E3E285-6684-4191-A1F1-4B2CA1FF96FE}"/>
              </a:ext>
            </a:extLst>
          </p:cNvPr>
          <p:cNvSpPr/>
          <p:nvPr/>
        </p:nvSpPr>
        <p:spPr>
          <a:xfrm>
            <a:off x="7347856" y="2316480"/>
            <a:ext cx="2449287" cy="385354"/>
          </a:xfrm>
          <a:prstGeom prst="rect">
            <a:avLst/>
          </a:prstGeom>
          <a:blipFill dpi="0" rotWithShape="1">
            <a:blip r:embed="rId3"/>
            <a:srcRect/>
            <a:stretch>
              <a:fillRect l="-51103" t="-1016473" r="-201833" b="-318968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AFA93BD-62AE-4F7A-ABD9-79DEB66F85B7}"/>
              </a:ext>
            </a:extLst>
          </p:cNvPr>
          <p:cNvCxnSpPr>
            <a:cxnSpLocks/>
          </p:cNvCxnSpPr>
          <p:nvPr/>
        </p:nvCxnSpPr>
        <p:spPr>
          <a:xfrm>
            <a:off x="11501120" y="833120"/>
            <a:ext cx="0" cy="4851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F098204-4161-4A6A-AA1A-CEC393A8C949}"/>
              </a:ext>
            </a:extLst>
          </p:cNvPr>
          <p:cNvCxnSpPr>
            <a:cxnSpLocks/>
          </p:cNvCxnSpPr>
          <p:nvPr/>
        </p:nvCxnSpPr>
        <p:spPr>
          <a:xfrm>
            <a:off x="6428220" y="645459"/>
            <a:ext cx="31998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510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10FE7BF-F8E8-4951-BB6B-98AEF7EDB237}"/>
              </a:ext>
            </a:extLst>
          </p:cNvPr>
          <p:cNvSpPr/>
          <p:nvPr/>
        </p:nvSpPr>
        <p:spPr>
          <a:xfrm>
            <a:off x="957943" y="0"/>
            <a:ext cx="4430486" cy="6812190"/>
          </a:xfrm>
          <a:prstGeom prst="rect">
            <a:avLst/>
          </a:prstGeom>
          <a:blipFill dpi="0" rotWithShape="1">
            <a:blip r:embed="rId3"/>
            <a:srcRect/>
            <a:stretch>
              <a:fillRect l="248" r="490" b="-2392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DEA724-F98E-4518-9242-444645A48EDE}"/>
              </a:ext>
            </a:extLst>
          </p:cNvPr>
          <p:cNvSpPr/>
          <p:nvPr/>
        </p:nvSpPr>
        <p:spPr>
          <a:xfrm>
            <a:off x="6096000" y="1589995"/>
            <a:ext cx="4430486" cy="1283833"/>
          </a:xfrm>
          <a:prstGeom prst="rect">
            <a:avLst/>
          </a:prstGeom>
          <a:blipFill dpi="0" rotWithShape="1">
            <a:blip r:embed="rId4"/>
            <a:srcRect/>
            <a:stretch>
              <a:fillRect l="5" t="-249545" r="-95117" b="-94298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CAC2C019-6511-42E2-B07C-337272FCD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8220" y="1284367"/>
            <a:ext cx="2791033" cy="611256"/>
          </a:xfrm>
        </p:spPr>
        <p:txBody>
          <a:bodyPr>
            <a:noAutofit/>
          </a:bodyPr>
          <a:lstStyle/>
          <a:p>
            <a:r>
              <a:rPr lang="en-US" altLang="ko-KR" sz="3600" dirty="0">
                <a:latin typeface="Levenim MT" panose="02010502060101010101" pitchFamily="2" charset="-79"/>
                <a:cs typeface="Levenim MT" panose="02010502060101010101" pitchFamily="2" charset="-79"/>
              </a:rPr>
              <a:t>profile</a:t>
            </a:r>
            <a:endParaRPr lang="ko-KR" altLang="en-US" sz="3600" dirty="0">
              <a:latin typeface="Levenim MT" panose="02010502060101010101" pitchFamily="2" charset="-79"/>
              <a:cs typeface="Levenim MT" panose="02010502060101010101" pitchFamily="2" charset="-79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E3E285-6684-4191-A1F1-4B2CA1FF96FE}"/>
              </a:ext>
            </a:extLst>
          </p:cNvPr>
          <p:cNvSpPr/>
          <p:nvPr/>
        </p:nvSpPr>
        <p:spPr>
          <a:xfrm>
            <a:off x="7347856" y="2316480"/>
            <a:ext cx="2449287" cy="385354"/>
          </a:xfrm>
          <a:prstGeom prst="rect">
            <a:avLst/>
          </a:prstGeom>
          <a:blipFill dpi="0" rotWithShape="1">
            <a:blip r:embed="rId4"/>
            <a:srcRect/>
            <a:stretch>
              <a:fillRect l="-51103" t="-1016473" r="-201833" b="-318968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ED14CF-A4CB-4FE5-A753-7ED6E56DFE73}"/>
              </a:ext>
            </a:extLst>
          </p:cNvPr>
          <p:cNvCxnSpPr>
            <a:cxnSpLocks/>
          </p:cNvCxnSpPr>
          <p:nvPr/>
        </p:nvCxnSpPr>
        <p:spPr>
          <a:xfrm>
            <a:off x="11501120" y="833120"/>
            <a:ext cx="0" cy="4851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7347ACF-3C7E-41B8-8397-312D09F65985}"/>
              </a:ext>
            </a:extLst>
          </p:cNvPr>
          <p:cNvCxnSpPr>
            <a:cxnSpLocks/>
          </p:cNvCxnSpPr>
          <p:nvPr/>
        </p:nvCxnSpPr>
        <p:spPr>
          <a:xfrm>
            <a:off x="6428220" y="645459"/>
            <a:ext cx="31998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743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95700E2-E467-4B34-BD0E-9BBF00DC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3321" y="2323328"/>
            <a:ext cx="3925357" cy="611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dirty="0">
                <a:latin typeface="Levenim MT" panose="02010502060101010101" pitchFamily="2" charset="-79"/>
                <a:cs typeface="Levenim MT" panose="02010502060101010101" pitchFamily="2" charset="-79"/>
              </a:rPr>
              <a:t>#hashtag + #hashtag</a:t>
            </a:r>
            <a:endParaRPr lang="ko-KR" altLang="en-US" dirty="0">
              <a:latin typeface="Levenim MT" panose="02010502060101010101" pitchFamily="2" charset="-79"/>
              <a:cs typeface="Levenim MT" panose="02010502060101010101" pitchFamily="2" charset="-79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FD41653-E8E1-4110-A00E-61FDF5F81325}"/>
              </a:ext>
            </a:extLst>
          </p:cNvPr>
          <p:cNvSpPr txBox="1">
            <a:spLocks/>
          </p:cNvSpPr>
          <p:nvPr/>
        </p:nvSpPr>
        <p:spPr>
          <a:xfrm>
            <a:off x="5850358" y="3031104"/>
            <a:ext cx="491277" cy="458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dirty="0">
                <a:latin typeface="Levenim MT" panose="02010502060101010101" pitchFamily="2" charset="-79"/>
                <a:cs typeface="Levenim MT" panose="02010502060101010101" pitchFamily="2" charset="-79"/>
              </a:rPr>
              <a:t>&amp;</a:t>
            </a:r>
            <a:endParaRPr lang="ko-KR" altLang="en-US" sz="4400" dirty="0">
              <a:latin typeface="Levenim MT" panose="02010502060101010101" pitchFamily="2" charset="-79"/>
              <a:cs typeface="Levenim MT" panose="02010502060101010101" pitchFamily="2" charset="-79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062ED750-D27E-477F-892B-B825A7F7D114}"/>
              </a:ext>
            </a:extLst>
          </p:cNvPr>
          <p:cNvSpPr txBox="1">
            <a:spLocks/>
          </p:cNvSpPr>
          <p:nvPr/>
        </p:nvSpPr>
        <p:spPr>
          <a:xfrm>
            <a:off x="5063858" y="3701776"/>
            <a:ext cx="2064283" cy="6112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600" dirty="0">
                <a:latin typeface="Levenim MT" panose="02010502060101010101" pitchFamily="2" charset="-79"/>
                <a:cs typeface="Levenim MT" panose="02010502060101010101" pitchFamily="2" charset="-79"/>
              </a:rPr>
              <a:t>location</a:t>
            </a:r>
            <a:endParaRPr lang="ko-KR" altLang="en-US" sz="4400" dirty="0">
              <a:latin typeface="Levenim MT" panose="02010502060101010101" pitchFamily="2" charset="-79"/>
              <a:cs typeface="Levenim MT" panose="02010502060101010101" pitchFamily="2" charset="-79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F3CABB-0A82-4E4A-B9E0-0D8A3F0636E8}"/>
              </a:ext>
            </a:extLst>
          </p:cNvPr>
          <p:cNvSpPr/>
          <p:nvPr/>
        </p:nvSpPr>
        <p:spPr>
          <a:xfrm>
            <a:off x="1442720" y="975360"/>
            <a:ext cx="9123680" cy="4551680"/>
          </a:xfrm>
          <a:prstGeom prst="rect">
            <a:avLst/>
          </a:prstGeom>
          <a:noFill/>
          <a:ln cap="rnd">
            <a:solidFill>
              <a:schemeClr val="accent6">
                <a:lumMod val="75000"/>
              </a:schemeClr>
            </a:solidFill>
            <a:round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17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ADB39AB-5A72-429A-B0BA-A1BE34CBF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478" y="1796242"/>
            <a:ext cx="7009396" cy="3259369"/>
          </a:xfrm>
          <a:prstGeom prst="rect">
            <a:avLst/>
          </a:prstGeom>
        </p:spPr>
      </p:pic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E12350F3-DB83-413A-980B-1CEB92498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 w="19050">
            <a:solidFill>
              <a:srgbClr val="EF6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5B8ED69-7D9A-4AB1-815A-8D945B7E0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657" y="2888669"/>
            <a:ext cx="2827265" cy="10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2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3ECCEF-8ABF-4048-8666-5539D19B2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331" y="2676589"/>
            <a:ext cx="2547337" cy="26017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AE17BB-28C9-4775-BCFC-AB5FF1E2C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447" b="94326" l="9551" r="92978">
                        <a14:foregroundMark x1="28371" y1="53191" x2="28371" y2="53191"/>
                        <a14:foregroundMark x1="92978" y1="57447" x2="92978" y2="57447"/>
                        <a14:foregroundMark x1="74438" y1="7801" x2="74438" y2="7801"/>
                        <a14:foregroundMark x1="60955" y1="94326" x2="60955" y2="943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495" y="3053613"/>
            <a:ext cx="2561986" cy="20294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8C1445-D621-4A4A-BAA9-2E1178B4E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6518" y="2858347"/>
            <a:ext cx="2547338" cy="241997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654021C-E2EA-46EE-9026-6391C4725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7498" y="1283387"/>
            <a:ext cx="3937002" cy="5925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3600" dirty="0">
                <a:latin typeface="Levenim MT" panose="02010502060101010101" pitchFamily="2" charset="-79"/>
                <a:cs typeface="Levenim MT" panose="02010502060101010101" pitchFamily="2" charset="-79"/>
              </a:rPr>
              <a:t>#</a:t>
            </a:r>
            <a:r>
              <a:rPr lang="en-US" altLang="ko-KR" sz="3600" dirty="0" err="1">
                <a:latin typeface="Levenim MT" panose="02010502060101010101" pitchFamily="2" charset="-79"/>
                <a:cs typeface="Levenim MT" panose="02010502060101010101" pitchFamily="2" charset="-79"/>
              </a:rPr>
              <a:t>wearedoingsns</a:t>
            </a:r>
            <a:endParaRPr lang="ko-KR" altLang="en-US" sz="3600" dirty="0">
              <a:latin typeface="Levenim MT" panose="02010502060101010101" pitchFamily="2" charset="-79"/>
              <a:cs typeface="Levenim MT" panose="02010502060101010101" pitchFamily="2" charset="-79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1302B96-1295-4A9C-931D-D64F51952B7E}"/>
              </a:ext>
            </a:extLst>
          </p:cNvPr>
          <p:cNvCxnSpPr/>
          <p:nvPr/>
        </p:nvCxnSpPr>
        <p:spPr>
          <a:xfrm>
            <a:off x="4127498" y="2626173"/>
            <a:ext cx="0" cy="2702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6D1277-C6DE-4C2A-A01D-86BDD77D17A2}"/>
              </a:ext>
            </a:extLst>
          </p:cNvPr>
          <p:cNvCxnSpPr/>
          <p:nvPr/>
        </p:nvCxnSpPr>
        <p:spPr>
          <a:xfrm>
            <a:off x="8064500" y="2626173"/>
            <a:ext cx="0" cy="27025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792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561158BD-8B37-4A37-9DB7-4E91C43EB728}"/>
              </a:ext>
            </a:extLst>
          </p:cNvPr>
          <p:cNvGrpSpPr/>
          <p:nvPr/>
        </p:nvGrpSpPr>
        <p:grpSpPr>
          <a:xfrm>
            <a:off x="6831933" y="1978949"/>
            <a:ext cx="3030071" cy="1889311"/>
            <a:chOff x="4141694" y="2420471"/>
            <a:chExt cx="3030071" cy="1889311"/>
          </a:xfrm>
        </p:grpSpPr>
        <p:pic>
          <p:nvPicPr>
            <p:cNvPr id="1026" name="Picture 2" descr="direct message iconì ëí ì´ë¯¸ì§ ê²ìê²°ê³¼">
              <a:extLst>
                <a:ext uri="{FF2B5EF4-FFF2-40B4-BE49-F238E27FC236}">
                  <a16:creationId xmlns:a16="http://schemas.microsoft.com/office/drawing/2014/main" id="{0E15FBE1-7571-4D87-A7FB-A2EB4C8DA0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36" t="23176" r="21294" b="23882"/>
            <a:stretch/>
          </p:blipFill>
          <p:spPr bwMode="auto">
            <a:xfrm>
              <a:off x="6096000" y="2420471"/>
              <a:ext cx="1075765" cy="1008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ê´ë ¨ ì´ë¯¸ì§">
              <a:extLst>
                <a:ext uri="{FF2B5EF4-FFF2-40B4-BE49-F238E27FC236}">
                  <a16:creationId xmlns:a16="http://schemas.microsoft.com/office/drawing/2014/main" id="{3536B72D-C462-4AB3-AAE1-55575405D8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6133" b="75195" l="17676" r="50684">
                          <a14:foregroundMark x1="14844" y1="76953" x2="29785" y2="71289"/>
                          <a14:foregroundMark x1="29785" y1="71289" x2="34961" y2="57813"/>
                          <a14:foregroundMark x1="33524" y1="50534" x2="32031" y2="42969"/>
                          <a14:foregroundMark x1="34961" y1="57813" x2="33524" y2="50535"/>
                          <a14:foregroundMark x1="27344" y1="41797" x2="24219" y2="41016"/>
                          <a14:foregroundMark x1="28680" y1="42131" x2="27344" y2="41797"/>
                          <a14:foregroundMark x1="29870" y1="42429" x2="28990" y2="42209"/>
                          <a14:foregroundMark x1="32031" y1="42969" x2="29970" y2="42454"/>
                          <a14:foregroundMark x1="24410" y1="42773" x2="25879" y2="56250"/>
                          <a14:foregroundMark x1="24219" y1="41016" x2="24410" y2="42773"/>
                          <a14:foregroundMark x1="31429" y1="62034" x2="32813" y2="63477"/>
                          <a14:foregroundMark x1="30253" y1="60808" x2="31422" y2="62026"/>
                          <a14:foregroundMark x1="25879" y1="56250" x2="29928" y2="60470"/>
                          <a14:foregroundMark x1="32813" y1="63477" x2="40039" y2="56836"/>
                          <a14:foregroundMark x1="40039" y1="56836" x2="50684" y2="36133"/>
                          <a14:backgroundMark x1="28320" y1="49414" x2="30566" y2="53906"/>
                          <a14:backgroundMark x1="30371" y1="46484" x2="29492" y2="45508"/>
                          <a14:backgroundMark x1="28027" y1="44336" x2="31934" y2="59180"/>
                          <a14:backgroundMark x1="31934" y1="59180" x2="32813" y2="54492"/>
                          <a14:backgroundMark x1="26758" y1="44336" x2="26758" y2="44336"/>
                          <a14:backgroundMark x1="26367" y1="42773" x2="26367" y2="42773"/>
                          <a14:backgroundMark x1="27246" y1="41797" x2="27246" y2="41797"/>
                          <a14:backgroundMark x1="29004" y1="41797" x2="29004" y2="4179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65" t="35730" r="48463" b="20294"/>
            <a:stretch/>
          </p:blipFill>
          <p:spPr bwMode="auto">
            <a:xfrm>
              <a:off x="4141694" y="2924735"/>
              <a:ext cx="2366683" cy="1385047"/>
            </a:xfrm>
            <a:prstGeom prst="rect">
              <a:avLst/>
            </a:prstGeom>
            <a:solidFill>
              <a:srgbClr val="FBFDFF"/>
            </a:solidFill>
            <a:extLst/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30853CC-2C71-4758-BA63-1A6C51AB7CAF}"/>
              </a:ext>
            </a:extLst>
          </p:cNvPr>
          <p:cNvSpPr txBox="1"/>
          <p:nvPr/>
        </p:nvSpPr>
        <p:spPr>
          <a:xfrm>
            <a:off x="2250969" y="3637427"/>
            <a:ext cx="4580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Levenim MT" panose="02010502060101010101" pitchFamily="2" charset="-79"/>
                <a:cs typeface="Levenim MT" panose="02010502060101010101" pitchFamily="2" charset="-79"/>
              </a:rPr>
              <a:t>We send direct message(DM)</a:t>
            </a:r>
            <a:endParaRPr lang="ko-KR" altLang="en-US" sz="2400" dirty="0">
              <a:latin typeface="Levenim MT" panose="02010502060101010101" pitchFamily="2" charset="-79"/>
              <a:cs typeface="Levenim MT" panose="02010502060101010101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2883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397</Words>
  <Application>Microsoft Office PowerPoint</Application>
  <PresentationFormat>와이드스크린</PresentationFormat>
  <Paragraphs>44</Paragraphs>
  <Slides>17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Arial</vt:lpstr>
      <vt:lpstr>Freestyle Script</vt:lpstr>
      <vt:lpstr>Levenim MT</vt:lpstr>
      <vt:lpstr>Utsaah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주석천</dc:creator>
  <cp:lastModifiedBy>주석천</cp:lastModifiedBy>
  <cp:revision>12</cp:revision>
  <dcterms:created xsi:type="dcterms:W3CDTF">2019-04-03T13:43:06Z</dcterms:created>
  <dcterms:modified xsi:type="dcterms:W3CDTF">2019-04-04T07:29:36Z</dcterms:modified>
</cp:coreProperties>
</file>